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7" r:id="rId3"/>
    <p:sldId id="26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72" r:id="rId13"/>
    <p:sldId id="268" r:id="rId14"/>
    <p:sldId id="270" r:id="rId15"/>
    <p:sldId id="271" r:id="rId16"/>
    <p:sldId id="26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5" d="100"/>
          <a:sy n="75" d="100"/>
        </p:scale>
        <p:origin x="82" y="3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one\My%20Drive\2022-02-17%20Dani%20defektologa\Radovi%20txt\Tribina%20RC%20upitnik%20dodatna%20podrska%20-%20materijali\Odgovori%20skola\Upitnik%20o%20dodatnoj%20podrsci%20-%20Al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one\My%20Drive\2022-02-17%20Dani%20defektologa\Radovi%20txt\Tribina%20RC%20upitnik%20dodatna%20podrska%20-%20materijali\Odgovori%20skola\Upitnik%20o%20dodatnoj%20podrsci%20-%20Al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one\My%20Drive\2022-02-17%20Dani%20defektologa\Radovi%20txt\Tribina%20RC%20upitnik%20dodatna%20podrska%20-%20materijali\Odgovori%20skola\Upitnik%20o%20dodatnoj%20podrsci%20-%20Al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Начин ангажовања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('Упитник-унос'!$X$15,'Упитник-унос'!$X$17,'Упитник-унос'!$X$19)</c:f>
              <c:strCache>
                <c:ptCount val="3"/>
                <c:pt idx="0">
                  <c:v>Допуна норме
</c:v>
                </c:pt>
                <c:pt idx="1">
                  <c:v>Преко норме</c:v>
                </c:pt>
                <c:pt idx="2">
                  <c:v>Искључиво додатна подршка</c:v>
                </c:pt>
              </c:strCache>
            </c:strRef>
          </c:cat>
          <c:val>
            <c:numRef>
              <c:f>('Упитник-унос'!$W$15,'Упитник-унос'!$W$17,'Упитник-унос'!$W$19)</c:f>
              <c:numCache>
                <c:formatCode>General</c:formatCode>
                <c:ptCount val="3"/>
                <c:pt idx="0">
                  <c:v>112</c:v>
                </c:pt>
                <c:pt idx="1">
                  <c:v>37</c:v>
                </c:pt>
                <c:pt idx="2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0B-4642-80C4-1195D5AC0DBA}"/>
            </c:ext>
          </c:extLst>
        </c:ser>
        <c:ser>
          <c:idx val="1"/>
          <c:order val="1"/>
          <c:tx>
            <c:v>Корисници подршке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('Упитник-унос'!$X$15,'Упитник-унос'!$X$17,'Упитник-унос'!$X$19)</c:f>
              <c:strCache>
                <c:ptCount val="3"/>
                <c:pt idx="0">
                  <c:v>Допуна норме
</c:v>
                </c:pt>
                <c:pt idx="1">
                  <c:v>Преко норме</c:v>
                </c:pt>
                <c:pt idx="2">
                  <c:v>Искључиво додатна подршка</c:v>
                </c:pt>
              </c:strCache>
            </c:strRef>
          </c:cat>
          <c:val>
            <c:numRef>
              <c:f>('Упитник-унос'!$W$16,'Упитник-унос'!$W$18,'Упитник-унос'!$W$20)</c:f>
              <c:numCache>
                <c:formatCode>General</c:formatCode>
                <c:ptCount val="3"/>
                <c:pt idx="0">
                  <c:v>733</c:v>
                </c:pt>
                <c:pt idx="1">
                  <c:v>346</c:v>
                </c:pt>
                <c:pt idx="2">
                  <c:v>1104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0B-4642-80C4-1195D5AC0D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07737808"/>
        <c:axId val="1561990400"/>
      </c:barChart>
      <c:catAx>
        <c:axId val="1807737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1990400"/>
        <c:crosses val="autoZero"/>
        <c:auto val="1"/>
        <c:lblAlgn val="ctr"/>
        <c:lblOffset val="100"/>
        <c:noMultiLvlLbl val="0"/>
      </c:catAx>
      <c:valAx>
        <c:axId val="1561990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7737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'Упитник-унос'!$X$26</c:f>
              <c:strCache>
                <c:ptCount val="1"/>
                <c:pt idx="0">
                  <c:v>Индивидуални третмани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'Упитник-унос'!$W$26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F2-4216-B759-DFACEC92BA6C}"/>
            </c:ext>
          </c:extLst>
        </c:ser>
        <c:ser>
          <c:idx val="1"/>
          <c:order val="1"/>
          <c:tx>
            <c:strRef>
              <c:f>'Упитник-унос'!$X$27</c:f>
              <c:strCache>
                <c:ptCount val="1"/>
                <c:pt idx="0">
                  <c:v>Саветодавни рад са наставницима / родитељима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'Упитник-унос'!$W$27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F2-4216-B759-DFACEC92BA6C}"/>
            </c:ext>
          </c:extLst>
        </c:ser>
        <c:ser>
          <c:idx val="2"/>
          <c:order val="2"/>
          <c:tx>
            <c:strRef>
              <c:f>'Упитник-унос'!$X$28</c:f>
              <c:strCache>
                <c:ptCount val="1"/>
                <c:pt idx="0">
                  <c:v>Изнајмљивање асистивне опреме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'Упитник-унос'!$W$28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F2-4216-B759-DFACEC92BA6C}"/>
            </c:ext>
          </c:extLst>
        </c:ser>
        <c:ser>
          <c:idx val="3"/>
          <c:order val="3"/>
          <c:tx>
            <c:strRef>
              <c:f>'Упитник-унос'!$X$29</c:f>
              <c:strCache>
                <c:ptCount val="1"/>
                <c:pt idx="0">
                  <c:v>Уступање ресурса школе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'Упитник-унос'!$W$29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8F2-4216-B759-DFACEC92BA6C}"/>
            </c:ext>
          </c:extLst>
        </c:ser>
        <c:ser>
          <c:idx val="4"/>
          <c:order val="4"/>
          <c:tx>
            <c:strRef>
              <c:f>'Упитник-унос'!$X$30</c:f>
              <c:strCache>
                <c:ptCount val="1"/>
                <c:pt idx="0">
                  <c:v>Обука запослених у другим установама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'Упитник-унос'!$W$30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8F2-4216-B759-DFACEC92BA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13569088"/>
        <c:axId val="1651080688"/>
      </c:barChart>
      <c:catAx>
        <c:axId val="16135690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51080688"/>
        <c:crosses val="autoZero"/>
        <c:auto val="1"/>
        <c:lblAlgn val="ctr"/>
        <c:lblOffset val="100"/>
        <c:noMultiLvlLbl val="0"/>
      </c:catAx>
      <c:valAx>
        <c:axId val="165108068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613569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'Упитник-унос'!$X$34:$X$40</c:f>
              <c:strCache>
                <c:ptCount val="7"/>
                <c:pt idx="0">
                  <c:v>Пружаоци ДП недовољно познају процедуре</c:v>
                </c:pt>
                <c:pt idx="1">
                  <c:v>Недостаци и недореченост законских и подзаконских решења</c:v>
                </c:pt>
                <c:pt idx="2">
                  <c:v>Недовољно ресурса за пружање ДП (кадрови, опрема,...)</c:v>
                </c:pt>
                <c:pt idx="3">
                  <c:v>Недостатак финасијских средстава за ДП</c:v>
                </c:pt>
                <c:pt idx="4">
                  <c:v>Тражиоци услуга ДП недовољно познају процедуре и/или не препознају образовне потешкоће деце/ученика</c:v>
                </c:pt>
                <c:pt idx="5">
                  <c:v>Проблеми сарадње са ОВУ у локалној средини</c:v>
                </c:pt>
                <c:pt idx="6">
                  <c:v>Проблеми сарадње и лош квалитета рада локалне интерресорне комисије</c:v>
                </c:pt>
              </c:strCache>
            </c:strRef>
          </c:cat>
          <c:val>
            <c:numRef>
              <c:f>'Упитник-унос'!$W$34:$W$40</c:f>
              <c:numCache>
                <c:formatCode>General</c:formatCode>
                <c:ptCount val="7"/>
                <c:pt idx="0">
                  <c:v>2</c:v>
                </c:pt>
                <c:pt idx="1">
                  <c:v>12</c:v>
                </c:pt>
                <c:pt idx="2">
                  <c:v>9</c:v>
                </c:pt>
                <c:pt idx="3">
                  <c:v>13</c:v>
                </c:pt>
                <c:pt idx="4">
                  <c:v>14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AD-4122-BBA1-C5308958B7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47117344"/>
        <c:axId val="1912828480"/>
      </c:barChart>
      <c:catAx>
        <c:axId val="16471173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0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2828480"/>
        <c:crosses val="autoZero"/>
        <c:auto val="1"/>
        <c:lblAlgn val="r"/>
        <c:lblOffset val="100"/>
        <c:noMultiLvlLbl val="0"/>
      </c:catAx>
      <c:valAx>
        <c:axId val="191282848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647117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300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5" y="3531207"/>
            <a:ext cx="8561747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178" indent="0" algn="ctr">
              <a:buNone/>
              <a:defRPr sz="18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8665-C983-4A92-9D8D-0B4DCF5EB741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7" y="329311"/>
            <a:ext cx="4897311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5" y="798973"/>
            <a:ext cx="811019" cy="503578"/>
          </a:xfrm>
        </p:spPr>
        <p:txBody>
          <a:bodyPr/>
          <a:lstStyle/>
          <a:p>
            <a:fld id="{9B45C7FB-AD55-4239-BF87-E7EA0E8241F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776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8665-C983-4A92-9D8D-0B4DCF5EB741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C7FB-AD55-4239-BF87-E7EA0E8241F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2625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3" y="883867"/>
            <a:ext cx="1615743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7" y="883867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8665-C983-4A92-9D8D-0B4DCF5EB741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C7FB-AD55-4239-BF87-E7EA0E8241F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3" y="719272"/>
            <a:ext cx="1615743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9206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8665-C983-4A92-9D8D-0B4DCF5EB741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C7FB-AD55-4239-BF87-E7EA0E8241F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151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5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7" y="3806199"/>
            <a:ext cx="8549991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8665-C983-4A92-9D8D-0B4DCF5EB741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C7FB-AD55-4239-BF87-E7EA0E8241F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7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6429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6" y="804893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1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8665-C983-4A92-9D8D-0B4DCF5EB741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C7FB-AD55-4239-BF87-E7EA0E8241F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213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6" y="804167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53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73"/>
            <a:ext cx="460857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7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8665-C983-4A92-9D8D-0B4DCF5EB741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C7FB-AD55-4239-BF87-E7EA0E8241F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2650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8665-C983-4A92-9D8D-0B4DCF5EB741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C7FB-AD55-4239-BF87-E7EA0E8241F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3288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8665-C983-4A92-9D8D-0B4DCF5EB741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C7FB-AD55-4239-BF87-E7EA0E824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928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3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5" y="798974"/>
            <a:ext cx="6012471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6" y="3205495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8665-C983-4A92-9D8D-0B4DCF5EB741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C7FB-AD55-4239-BF87-E7EA0E8241F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4027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8" y="482174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5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6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6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7" y="5469860"/>
            <a:ext cx="5440039" cy="320123"/>
          </a:xfrm>
        </p:spPr>
        <p:txBody>
          <a:bodyPr/>
          <a:lstStyle>
            <a:lvl1pPr algn="l">
              <a:defRPr/>
            </a:lvl1pPr>
          </a:lstStyle>
          <a:p>
            <a:fld id="{86EF8665-C983-4A92-9D8D-0B4DCF5EB741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2" y="318642"/>
            <a:ext cx="5453475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C7FB-AD55-4239-BF87-E7EA0E8241F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025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4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8" y="804523"/>
            <a:ext cx="9520159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8" y="2015734"/>
            <a:ext cx="9520159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40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F8665-C983-4A92-9D8D-0B4DCF5EB741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8" y="329311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1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B45C7FB-AD55-4239-BF87-E7EA0E8241FF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422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56E1E-CD70-4141-8DB4-019836DCB2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82" y="692459"/>
            <a:ext cx="8637073" cy="2651272"/>
          </a:xfrm>
        </p:spPr>
        <p:txBody>
          <a:bodyPr>
            <a:noAutofit/>
          </a:bodyPr>
          <a:lstStyle/>
          <a:p>
            <a:r>
              <a:rPr lang="ru-RU" sz="3600" b="1" dirty="0"/>
              <a:t>ДОДАТНА ПОДРШKА, НОВА УЛОГА СПЕЦИЈАЛНЕ ШKОЛЕ – САВРЕМЕНО ИЛИ ПРЕЛАЗНО РЕШЕЊЕ</a:t>
            </a:r>
            <a:endParaRPr lang="en-US" sz="36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879876-4953-42E9-8DBC-BE95800572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3105" y="3710866"/>
            <a:ext cx="8561747" cy="1189611"/>
          </a:xfrm>
        </p:spPr>
        <p:txBody>
          <a:bodyPr>
            <a:noAutofit/>
          </a:bodyPr>
          <a:lstStyle/>
          <a:p>
            <a:pPr algn="r"/>
            <a:r>
              <a:rPr lang="ru-RU" sz="2800" b="1" dirty="0"/>
              <a:t>Развојни центар </a:t>
            </a:r>
            <a:br>
              <a:rPr lang="ru-RU" sz="2800" b="1" dirty="0"/>
            </a:br>
            <a:r>
              <a:rPr lang="ru-RU" sz="2800" b="1" dirty="0"/>
              <a:t>друштва дефектолога србије</a:t>
            </a:r>
            <a:endParaRPr lang="en-US" sz="2800" b="1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3E613A9-8EB3-4071-93BC-EFF951C56A42}"/>
              </a:ext>
            </a:extLst>
          </p:cNvPr>
          <p:cNvSpPr txBox="1">
            <a:spLocks/>
          </p:cNvSpPr>
          <p:nvPr/>
        </p:nvSpPr>
        <p:spPr>
          <a:xfrm>
            <a:off x="2493105" y="5087951"/>
            <a:ext cx="8561747" cy="663495"/>
          </a:xfrm>
          <a:prstGeom prst="rect">
            <a:avLst/>
          </a:prstGeom>
        </p:spPr>
        <p:txBody>
          <a:bodyPr vert="horz" lIns="91440" tIns="91440" rIns="91440" bIns="9144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r-Cyrl-RS" sz="2400" dirty="0"/>
              <a:t>Дани дефектолога, Златибор, 2022.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3837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CBC3E-D2AC-44A0-823A-CBE52B5A3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Препоруке школа за унапређење стања ДП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84834-0FB6-44CB-B397-2619CB2AF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8" y="2015734"/>
            <a:ext cx="9661622" cy="4232666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Системски решити финасирање додатне подршке;</a:t>
            </a:r>
          </a:p>
          <a:p>
            <a:r>
              <a:rPr lang="ru-RU" dirty="0"/>
              <a:t>Признавање радних места за ангажоване на пословима ДП;</a:t>
            </a:r>
          </a:p>
          <a:p>
            <a:r>
              <a:rPr lang="ru-RU" dirty="0"/>
              <a:t>Упошљавање нових дефектолога на пословима подршке;</a:t>
            </a:r>
          </a:p>
          <a:p>
            <a:r>
              <a:rPr lang="ru-RU" dirty="0"/>
              <a:t>Оснаживање капацитета специјалних школа за пружање ДП;</a:t>
            </a:r>
          </a:p>
          <a:p>
            <a:r>
              <a:rPr lang="ru-RU" dirty="0"/>
              <a:t>Трансформација специјалних школа у ресурсне центре;</a:t>
            </a:r>
          </a:p>
          <a:p>
            <a:r>
              <a:rPr lang="ru-RU" dirty="0"/>
              <a:t>Видљивост услуге и добра сарадња са свим установама у локалној заједници;</a:t>
            </a:r>
          </a:p>
          <a:p>
            <a:r>
              <a:rPr lang="ru-RU" dirty="0"/>
              <a:t>Истраживања о потребама и стварним добитима ДП; </a:t>
            </a:r>
          </a:p>
          <a:p>
            <a:r>
              <a:rPr lang="ru-RU" dirty="0"/>
              <a:t>Поједноставити компликовану и спору процедура за остваривање права на ДП, свести на ниво узајамног договора тражиоца и пружаоца, уз позитивно мишљење ИРK;</a:t>
            </a:r>
          </a:p>
          <a:p>
            <a:r>
              <a:rPr lang="ru-RU" dirty="0"/>
              <a:t>Боља информисаност потенцијалних тражиоца услуга ДП и веће ангажовање ШУ у обезбеђивању решења;</a:t>
            </a:r>
            <a:endParaRPr lang="en-US" dirty="0"/>
          </a:p>
          <a:p>
            <a:r>
              <a:rPr lang="ru-RU" dirty="0"/>
              <a:t>Уређење послова додатне подршке кроз законска и подзаконска решења;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591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5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5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5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5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500"/>
                            </p:stCondLst>
                            <p:childTnLst>
                              <p:par>
                                <p:cTn id="6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5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45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500"/>
                            </p:stCondLst>
                            <p:childTnLst>
                              <p:par>
                                <p:cTn id="7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45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F8DB0-E01B-483E-BCF0-4CC927724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8" y="804523"/>
            <a:ext cx="9641302" cy="1049235"/>
          </a:xfrm>
        </p:spPr>
        <p:txBody>
          <a:bodyPr/>
          <a:lstStyle/>
          <a:p>
            <a:r>
              <a:rPr lang="ru-RU" b="1" dirty="0"/>
              <a:t>Перспективе будућег развоја и ДП (одговори школа)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B74AD-CE63-49FF-AED8-306B93C07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8" y="2015734"/>
            <a:ext cx="9520159" cy="403774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Проширивање делатности специјалних школа и превођење у ресурсне центре;</a:t>
            </a:r>
          </a:p>
          <a:p>
            <a:r>
              <a:rPr lang="ru-RU" dirty="0"/>
              <a:t>Наставак континуитета доброг рада и сарадње са тражиоцима услуга ДП и даље унапређивање капацитета;</a:t>
            </a:r>
          </a:p>
          <a:p>
            <a:r>
              <a:rPr lang="ru-RU" dirty="0"/>
              <a:t>Укључивање школа у активности ране интервенције;</a:t>
            </a:r>
          </a:p>
          <a:p>
            <a:r>
              <a:rPr lang="ru-RU" dirty="0"/>
              <a:t>Дужи временски обухват ученика школе кроз рад продуженог/дневног боравка;</a:t>
            </a:r>
          </a:p>
          <a:p>
            <a:r>
              <a:rPr lang="ru-RU" dirty="0"/>
              <a:t>Афирмисање рада специјалних школа и боља сарадња са ИРK; </a:t>
            </a:r>
          </a:p>
          <a:p>
            <a:r>
              <a:rPr lang="ru-RU" dirty="0"/>
              <a:t>Информисање родитеља о бенефитима које нуде специјалне школе;</a:t>
            </a:r>
          </a:p>
          <a:p>
            <a:r>
              <a:rPr lang="ru-RU" dirty="0"/>
              <a:t>Усавршавање и осавремењивање постојећих програма и занимања;</a:t>
            </a:r>
          </a:p>
          <a:p>
            <a:r>
              <a:rPr lang="ru-RU" dirty="0"/>
              <a:t>Школе као научно-наставна база за обуку студената;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7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7C302BE-54F0-4DA0-8883-DCF142B40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Врло слаб одзив школа за учешће у анкети РЦ показује незаинтересованост, недостатак поверења и окренутост ка себи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1454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F8DB0-E01B-483E-BCF0-4CC927724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8" y="804523"/>
            <a:ext cx="9520159" cy="1049235"/>
          </a:xfrm>
        </p:spPr>
        <p:txBody>
          <a:bodyPr/>
          <a:lstStyle/>
          <a:p>
            <a:r>
              <a:rPr lang="ru-RU" b="1" dirty="0"/>
              <a:t>Додатна подршка - Противуречности и Отворена питања / 1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B74AD-CE63-49FF-AED8-306B93C07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8" y="2015734"/>
            <a:ext cx="9520159" cy="4037743"/>
          </a:xfrm>
        </p:spPr>
        <p:txBody>
          <a:bodyPr>
            <a:normAutofit/>
          </a:bodyPr>
          <a:lstStyle/>
          <a:p>
            <a:r>
              <a:rPr lang="ru-RU" dirty="0"/>
              <a:t>Област додате подршке уређују три правилника. Међутим, ДП није системски решена и једнако доступна у свим деловима Србије;</a:t>
            </a:r>
          </a:p>
          <a:p>
            <a:r>
              <a:rPr lang="ru-RU" dirty="0"/>
              <a:t>Циљна група којој је намењено пружање ДП броји више од 10% деце, ученика и одраслих у образовном систему РС. Па ипак, пружање ДП није препознато као НОВО АНГАЖОВАЊЕ и нови посао;</a:t>
            </a:r>
          </a:p>
          <a:p>
            <a:r>
              <a:rPr lang="ru-RU" dirty="0"/>
              <a:t>Нису препознате развојне специфичности и образовне потребе деце/ученика са сложеним сметњама у развоју. Индивидуална ДП се најчешће поистовећује са пружањем помоћи у прилагођавању образовних захтева, посредовану у комуникацији са окружењем, помоћ у употреби асистивних технологија и сензибилизацији окружења;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889144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F8DB0-E01B-483E-BCF0-4CC927724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8" y="804523"/>
            <a:ext cx="9520159" cy="1049235"/>
          </a:xfrm>
        </p:spPr>
        <p:txBody>
          <a:bodyPr/>
          <a:lstStyle/>
          <a:p>
            <a:r>
              <a:rPr lang="ru-RU" b="1" dirty="0"/>
              <a:t>Додатна подршка - Противуречности и Отворена питања / </a:t>
            </a:r>
            <a:r>
              <a:rPr lang="en-US" b="1" dirty="0"/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B74AD-CE63-49FF-AED8-306B93C07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8" y="2015734"/>
            <a:ext cx="9520159" cy="424282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Према Правилнику о педагошком и андрагошком асистенту ДП за децу и ученике са сметњама у развоју и инвалидитетом може пружати и педагошки асистент са одговарајућим образовањем за наставника друштвено-хуманистичке групе предмета или стручног сарадника и савладаним програмом обуке. Решење превиђа могућност спровођења видова комплексних активности, намењених деци / ученицима са сложеним сметњама, за шта су потребна знања која се не могу стећи кроз вишедневну обуку;</a:t>
            </a:r>
          </a:p>
          <a:p>
            <a:r>
              <a:rPr lang="ru-RU" dirty="0"/>
              <a:t>Нормативна решења не нуде одговоре на питања о садржају мера и активности индивидуалне ДП, нормативима ангажовања, материјално техничким предусловима, методичка упутства за планирање, организацију и спровођење ДП,...</a:t>
            </a:r>
          </a:p>
          <a:p>
            <a:r>
              <a:rPr lang="ru-RU" dirty="0"/>
              <a:t>ДП је НОВ посао и додатно ангажовање. Међутим, најчешће се признаје као ангажовање дефектолога до пуне норме, мада постоје и изузеци;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374632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B74AD-CE63-49FF-AED8-306B93C0741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335881" y="1203325"/>
            <a:ext cx="9520237" cy="4037013"/>
          </a:xfrm>
        </p:spPr>
        <p:txBody>
          <a:bodyPr>
            <a:normAutofit/>
          </a:bodyPr>
          <a:lstStyle/>
          <a:p>
            <a:r>
              <a:rPr lang="ru-RU" sz="2400" dirty="0"/>
              <a:t>Најновијим изменама ЗОСОВ-а предвиђено доношење ближих смерница за пружање ДП, Укључивање школа у активности ране интервенције;</a:t>
            </a:r>
          </a:p>
          <a:p>
            <a:r>
              <a:rPr lang="ru-RU" sz="2400" dirty="0"/>
              <a:t>Додатне смернице доноси Завод за унапређивање образовања и васпитања (ЗУОВ) закључно са крајем ове године;</a:t>
            </a:r>
          </a:p>
          <a:p>
            <a:r>
              <a:rPr lang="ru-RU" sz="2400" dirty="0"/>
              <a:t>Да ли су конкретнија решења на видику?</a:t>
            </a:r>
          </a:p>
          <a:p>
            <a:r>
              <a:rPr lang="ru-RU" sz="2400" dirty="0"/>
              <a:t>Шта можемо ми да учинимо?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0239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3E7355-39B1-45D0-B017-BB8E668CB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ХВАЛА НА ПАЖЊИ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EDED8E-34EA-4F0D-B1ED-E4F508CD60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400" dirty="0"/>
              <a:t>razvojnicentardds@gmail.com</a:t>
            </a:r>
          </a:p>
        </p:txBody>
      </p:sp>
    </p:spTree>
    <p:extLst>
      <p:ext uri="{BB962C8B-B14F-4D97-AF65-F5344CB8AC3E}">
        <p14:creationId xmlns:p14="http://schemas.microsoft.com/office/powerpoint/2010/main" val="3331754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D1C19-7D70-42F8-87E1-9943CD300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Да ли је додатна подршка ИДЕЈА или ИЗЛАЗ?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91311-1AA8-4133-8D96-236AC1138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8" y="2015734"/>
            <a:ext cx="9520159" cy="393802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Закон каже да је школа за ученике и одрасле са сметњама у развоју и инвалидитетом ДУЖНА ДА у складу са расположивим капацитетима ПРУЖА ДОДАТНУ ПОДРШKУ У ОБРАЗОВАЊУ деце, ученика и одраслих са сметњама у развоју и инвалидитетом у васпитној групи, односно другој школи и породици (члан 89. ЗОСОВ-а)</a:t>
            </a:r>
          </a:p>
          <a:p>
            <a:r>
              <a:rPr lang="ru-RU" dirty="0"/>
              <a:t>Актуелна пракса потврђује ОГРОМНЕ РАЗЛИKЕ у достигнутим решењима пружања додатне подршке, условљене капацитетима „специјалних школа“, подршком локалне заједнице</a:t>
            </a:r>
          </a:p>
          <a:p>
            <a:r>
              <a:rPr lang="ru-RU" dirty="0"/>
              <a:t>У обезбеђивању додатне подршке НЕ ПОСТОЈЕ СИСТЕМСKА РЕШЕЊА. Свака „специјална“ школа проналази своје начине и путеве.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81706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75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E1AA5B4-2ADF-46BB-8E57-29553980F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dirty="0"/>
              <a:t>Преглед ситуације са пружањем додатне подршке</a:t>
            </a:r>
            <a:endParaRPr lang="en-US" sz="4800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98009C-EFF8-4E58-89D0-1C2A320CA7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04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D1C19-7D70-42F8-87E1-9943CD300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Додатна подршка (ДП) специјалних школа</a:t>
            </a:r>
            <a:br>
              <a:rPr lang="ru-RU" b="1" dirty="0"/>
            </a:br>
            <a:r>
              <a:rPr lang="ru-RU" b="1" dirty="0"/>
              <a:t>Анализа МПНТР и ЗУОВ, 2018</a:t>
            </a:r>
            <a:r>
              <a:rPr lang="en-US" b="1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91311-1AA8-4133-8D96-236AC1138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47/48</a:t>
            </a:r>
            <a:r>
              <a:rPr lang="en-US" dirty="0"/>
              <a:t> </a:t>
            </a:r>
            <a:r>
              <a:rPr lang="sr-Cyrl-RS" dirty="0"/>
              <a:t>специјалних школа учествовало </a:t>
            </a:r>
            <a:r>
              <a:rPr lang="ru-RU" dirty="0"/>
              <a:t>у истраживању;</a:t>
            </a:r>
          </a:p>
          <a:p>
            <a:r>
              <a:rPr lang="ru-RU" dirty="0"/>
              <a:t>37 специјалних школа пружало ДП (78,82%)</a:t>
            </a:r>
          </a:p>
          <a:p>
            <a:r>
              <a:rPr lang="ru-RU" dirty="0"/>
              <a:t>436 дефектолога било је ангажовано на пословима ДП</a:t>
            </a:r>
          </a:p>
          <a:p>
            <a:r>
              <a:rPr lang="ru-RU" dirty="0"/>
              <a:t>У 436 образовних установа укупно 2603 деце и ученика били су корисници услуга ДП је (45,63% од укупног броја деце и ученика у специјалним школама)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463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ECA77-F397-4F61-9283-31D9722AD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Додатна подршка специјалних школа</a:t>
            </a:r>
            <a:br>
              <a:rPr lang="ru-RU" b="1" dirty="0"/>
            </a:br>
            <a:r>
              <a:rPr lang="ru-RU" b="1" dirty="0"/>
              <a:t>Анализа Развојни центар ДДС, 2022</a:t>
            </a:r>
            <a:r>
              <a:rPr lang="en-US" b="1" dirty="0"/>
              <a:t>.</a:t>
            </a:r>
            <a:r>
              <a:rPr lang="ru-RU" b="1" dirty="0"/>
              <a:t>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E93FC-13EC-46A8-A0FC-C81BF9DBC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18/48 специјалних школа учествовало у анкети (37,5%);</a:t>
            </a:r>
          </a:p>
          <a:p>
            <a:r>
              <a:rPr lang="sr-Cyrl-RS" dirty="0"/>
              <a:t>17 специјалних школа пружа ДП</a:t>
            </a:r>
          </a:p>
          <a:p>
            <a:r>
              <a:rPr lang="sr-Cyrl-RS" dirty="0"/>
              <a:t>Најчешће, услуге ДП финасирају се из буџета МПНТР (13), буџета локалне самоуправе (1) или пројектно (1)</a:t>
            </a:r>
          </a:p>
          <a:p>
            <a:r>
              <a:rPr lang="sr-Cyrl-RS" dirty="0"/>
              <a:t>Ређе, услуге ДП школе пружају кроз волонтерско ангажовање запослених</a:t>
            </a:r>
          </a:p>
          <a:p>
            <a:r>
              <a:rPr lang="sr-Cyrl-RS" dirty="0"/>
              <a:t>193 дефектолога ангажовано на пословима ДП и својим радом покривају 2163 деце и ученика</a:t>
            </a:r>
            <a:endParaRPr lang="sr-Latn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058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D1564-8AFF-4700-8F15-88F5F3C50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Дефектолози према начину ангажовања </a:t>
            </a:r>
            <a:br>
              <a:rPr lang="ru-RU" b="1" dirty="0"/>
            </a:br>
            <a:r>
              <a:rPr lang="ru-RU" b="1" dirty="0"/>
              <a:t>и према број корисника ДП</a:t>
            </a:r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08B1F4-B4FC-4D68-AD85-6573BE2C25C9}"/>
              </a:ext>
            </a:extLst>
          </p:cNvPr>
          <p:cNvSpPr txBox="1"/>
          <p:nvPr/>
        </p:nvSpPr>
        <p:spPr>
          <a:xfrm>
            <a:off x="1301488" y="5628130"/>
            <a:ext cx="10311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Трећина од укупног броја дефектолога у посматраним школама (36,69%) ангажована је на ДП</a:t>
            </a:r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F957B31C-E580-46DE-BFFD-2C21D7EBA2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7364192"/>
              </p:ext>
            </p:extLst>
          </p:nvPr>
        </p:nvGraphicFramePr>
        <p:xfrm>
          <a:off x="1535113" y="2016125"/>
          <a:ext cx="9520237" cy="3449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553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Graphic spid="8" grpId="0">
        <p:bldSub>
          <a:bldChart bld="seriesEl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1592E-E3F8-4A5A-9826-4613663D5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Структура услуга ДП</a:t>
            </a:r>
            <a:endParaRPr lang="en-US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39F2F74-5726-4130-9589-C7E292B34E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5946274"/>
              </p:ext>
            </p:extLst>
          </p:nvPr>
        </p:nvGraphicFramePr>
        <p:xfrm>
          <a:off x="1535113" y="2016124"/>
          <a:ext cx="9520237" cy="3887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6512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 uiExpand="1">
        <p:bldSub>
          <a:bldChart bld="series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728F1-59AB-4E27-A0BD-7E882FD20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ДП – препреке и потешкоће</a:t>
            </a:r>
            <a:endParaRPr lang="en-US" b="1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7664E5E-36FB-4A80-B1F8-8CB1798AEA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5269869"/>
              </p:ext>
            </p:extLst>
          </p:nvPr>
        </p:nvGraphicFramePr>
        <p:xfrm>
          <a:off x="1535113" y="2015231"/>
          <a:ext cx="9331155" cy="3941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5175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5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5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25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5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25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25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 uiExpand="1">
        <p:bldSub>
          <a:bldChart bld="category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7941F-CF3A-4664-B65D-EDE8994E5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8" y="804523"/>
            <a:ext cx="9520159" cy="1049235"/>
          </a:xfrm>
        </p:spPr>
        <p:txBody>
          <a:bodyPr/>
          <a:lstStyle/>
          <a:p>
            <a:r>
              <a:rPr lang="ru-RU" b="1" dirty="0"/>
              <a:t>ДП – препреке и потешкоће </a:t>
            </a:r>
            <a:br>
              <a:rPr lang="en-US" b="1" dirty="0"/>
            </a:br>
            <a:r>
              <a:rPr lang="ru-RU" b="1" dirty="0"/>
              <a:t>(образложења школа)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387AE-3325-455F-BF0A-3D602E398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8" y="2015734"/>
            <a:ext cx="9520159" cy="4037743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Недефинисан радни статус ангажованих на пружању услуга ДП</a:t>
            </a:r>
          </a:p>
          <a:p>
            <a:r>
              <a:rPr lang="ru-RU" dirty="0"/>
              <a:t>Ако се жели одговорити на захтеве ДП школа може да ангажује запослене само преко норме и без надокнаде (волонтерски);</a:t>
            </a:r>
          </a:p>
          <a:p>
            <a:r>
              <a:rPr lang="ru-RU" dirty="0"/>
              <a:t>Пружање ДП само у оквиру фонда часова запослених;</a:t>
            </a:r>
          </a:p>
          <a:p>
            <a:r>
              <a:rPr lang="ru-RU" dirty="0"/>
              <a:t>Питање финансирања оперативних и трошкова логистике;</a:t>
            </a:r>
          </a:p>
          <a:p>
            <a:r>
              <a:rPr lang="ru-RU" dirty="0"/>
              <a:t>Ограничени ресурси школа пружаоца ДП - несразмера броја ангажованих према обиму захтева тражиоца ДП;</a:t>
            </a:r>
          </a:p>
          <a:p>
            <a:r>
              <a:rPr lang="ru-RU" dirty="0"/>
              <a:t>Ограничени просторни и материјално-технички ресурси ОВУ тражиоца ДП; </a:t>
            </a:r>
          </a:p>
          <a:p>
            <a:r>
              <a:rPr lang="ru-RU" dirty="0"/>
              <a:t>Даље унапређивање и оснаживање квалитета сарадње ОВУ са пружаоцима ДП;</a:t>
            </a:r>
          </a:p>
          <a:p>
            <a:r>
              <a:rPr lang="ru-RU" dirty="0"/>
              <a:t>Пораст броја деце са потребом за ДП;</a:t>
            </a:r>
          </a:p>
          <a:p>
            <a:r>
              <a:rPr lang="ru-RU" dirty="0"/>
              <a:t>Ограничења услед актуелне епидемиолошке ситуације;</a:t>
            </a:r>
          </a:p>
        </p:txBody>
      </p:sp>
    </p:spTree>
    <p:extLst>
      <p:ext uri="{BB962C8B-B14F-4D97-AF65-F5344CB8AC3E}">
        <p14:creationId xmlns:p14="http://schemas.microsoft.com/office/powerpoint/2010/main" val="2350640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ppt/theme/themeOverride1.xml><?xml version="1.0" encoding="utf-8"?>
<a:themeOverride xmlns:a="http://schemas.openxmlformats.org/drawingml/2006/main">
  <a:clrScheme name="Blue Green">
    <a:dk1>
      <a:sysClr val="windowText" lastClr="000000"/>
    </a:dk1>
    <a:lt1>
      <a:sysClr val="window" lastClr="FFFFFF"/>
    </a:lt1>
    <a:dk2>
      <a:srgbClr val="373545"/>
    </a:dk2>
    <a:lt2>
      <a:srgbClr val="CEDBE6"/>
    </a:lt2>
    <a:accent1>
      <a:srgbClr val="3494BA"/>
    </a:accent1>
    <a:accent2>
      <a:srgbClr val="58B6C0"/>
    </a:accent2>
    <a:accent3>
      <a:srgbClr val="75BDA7"/>
    </a:accent3>
    <a:accent4>
      <a:srgbClr val="7A8C8E"/>
    </a:accent4>
    <a:accent5>
      <a:srgbClr val="84ACB6"/>
    </a:accent5>
    <a:accent6>
      <a:srgbClr val="2683C6"/>
    </a:accent6>
    <a:hlink>
      <a:srgbClr val="6B9F25"/>
    </a:hlink>
    <a:folHlink>
      <a:srgbClr val="9F6715"/>
    </a:folHlink>
  </a:clrScheme>
</a:themeOverride>
</file>

<file path=ppt/theme/themeOverride2.xml><?xml version="1.0" encoding="utf-8"?>
<a:themeOverride xmlns:a="http://schemas.openxmlformats.org/drawingml/2006/main">
  <a:clrScheme name="Blue Green">
    <a:dk1>
      <a:sysClr val="windowText" lastClr="000000"/>
    </a:dk1>
    <a:lt1>
      <a:sysClr val="window" lastClr="FFFFFF"/>
    </a:lt1>
    <a:dk2>
      <a:srgbClr val="373545"/>
    </a:dk2>
    <a:lt2>
      <a:srgbClr val="CEDBE6"/>
    </a:lt2>
    <a:accent1>
      <a:srgbClr val="3494BA"/>
    </a:accent1>
    <a:accent2>
      <a:srgbClr val="58B6C0"/>
    </a:accent2>
    <a:accent3>
      <a:srgbClr val="75BDA7"/>
    </a:accent3>
    <a:accent4>
      <a:srgbClr val="7A8C8E"/>
    </a:accent4>
    <a:accent5>
      <a:srgbClr val="84ACB6"/>
    </a:accent5>
    <a:accent6>
      <a:srgbClr val="2683C6"/>
    </a:accent6>
    <a:hlink>
      <a:srgbClr val="6B9F25"/>
    </a:hlink>
    <a:folHlink>
      <a:srgbClr val="9F6715"/>
    </a:folHlink>
  </a:clrScheme>
</a:themeOverride>
</file>

<file path=ppt/theme/themeOverride3.xml><?xml version="1.0" encoding="utf-8"?>
<a:themeOverride xmlns:a="http://schemas.openxmlformats.org/drawingml/2006/main">
  <a:clrScheme name="Blue Green">
    <a:dk1>
      <a:sysClr val="windowText" lastClr="000000"/>
    </a:dk1>
    <a:lt1>
      <a:sysClr val="window" lastClr="FFFFFF"/>
    </a:lt1>
    <a:dk2>
      <a:srgbClr val="373545"/>
    </a:dk2>
    <a:lt2>
      <a:srgbClr val="CEDBE6"/>
    </a:lt2>
    <a:accent1>
      <a:srgbClr val="3494BA"/>
    </a:accent1>
    <a:accent2>
      <a:srgbClr val="58B6C0"/>
    </a:accent2>
    <a:accent3>
      <a:srgbClr val="75BDA7"/>
    </a:accent3>
    <a:accent4>
      <a:srgbClr val="7A8C8E"/>
    </a:accent4>
    <a:accent5>
      <a:srgbClr val="84ACB6"/>
    </a:accent5>
    <a:accent6>
      <a:srgbClr val="2683C6"/>
    </a:accent6>
    <a:hlink>
      <a:srgbClr val="6B9F25"/>
    </a:hlink>
    <a:folHlink>
      <a:srgbClr val="9F671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1114</TotalTime>
  <Words>900</Words>
  <Application>Microsoft Office PowerPoint</Application>
  <PresentationFormat>Widescreen</PresentationFormat>
  <Paragraphs>68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Palatino Linotype</vt:lpstr>
      <vt:lpstr>Gallery</vt:lpstr>
      <vt:lpstr>ДОДАТНА ПОДРШKА, НОВА УЛОГА СПЕЦИЈАЛНЕ ШKОЛЕ – САВРЕМЕНО ИЛИ ПРЕЛАЗНО РЕШЕЊЕ</vt:lpstr>
      <vt:lpstr>Да ли је додатна подршка ИДЕЈА или ИЗЛАЗ?</vt:lpstr>
      <vt:lpstr>Преглед ситуације са пружањем додатне подршке</vt:lpstr>
      <vt:lpstr>Додатна подршка (ДП) специјалних школа Анализа МПНТР и ЗУОВ, 2018.</vt:lpstr>
      <vt:lpstr>Додатна подршка специјалних школа Анализа Развојни центар ДДС, 2022. </vt:lpstr>
      <vt:lpstr>Дефектолози према начину ангажовања  и према број корисника ДП</vt:lpstr>
      <vt:lpstr>Структура услуга ДП</vt:lpstr>
      <vt:lpstr>ДП – препреке и потешкоће</vt:lpstr>
      <vt:lpstr>ДП – препреке и потешкоће  (образложења школа)</vt:lpstr>
      <vt:lpstr>Препоруке школа за унапређење стања ДП</vt:lpstr>
      <vt:lpstr>Перспективе будућег развоја и ДП (одговори школа)</vt:lpstr>
      <vt:lpstr>Врло слаб одзив школа за учешће у анкети РЦ показује незаинтересованост, недостатак поверења и окренутост ка себи</vt:lpstr>
      <vt:lpstr>Додатна подршка - Противуречности и Отворена питања / 1</vt:lpstr>
      <vt:lpstr>Додатна подршка - Противуречности и Отворена питања / 2</vt:lpstr>
      <vt:lpstr>PowerPoint Presentation</vt:lpstr>
      <vt:lpstr>ХВАЛА НА ПАЖЊИ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Miodrag Nedeljković</dc:creator>
  <cp:lastModifiedBy>Miodrag Nedeljković</cp:lastModifiedBy>
  <cp:revision>43</cp:revision>
  <dcterms:created xsi:type="dcterms:W3CDTF">2022-02-13T12:52:47Z</dcterms:created>
  <dcterms:modified xsi:type="dcterms:W3CDTF">2022-02-15T17:18:03Z</dcterms:modified>
</cp:coreProperties>
</file>